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73" r:id="rId12"/>
    <p:sldId id="265" r:id="rId13"/>
    <p:sldId id="274" r:id="rId14"/>
    <p:sldId id="275" r:id="rId15"/>
    <p:sldId id="264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C45FE1B-E7E9-47F4-A6A8-EA4714FB76A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BB2041C-FEAB-4470-81D2-438074453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FE1B-E7E9-47F4-A6A8-EA4714FB76A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041C-FEAB-4470-81D2-438074453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FE1B-E7E9-47F4-A6A8-EA4714FB76A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041C-FEAB-4470-81D2-438074453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FE1B-E7E9-47F4-A6A8-EA4714FB76A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041C-FEAB-4470-81D2-438074453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FE1B-E7E9-47F4-A6A8-EA4714FB76A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041C-FEAB-4470-81D2-438074453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FE1B-E7E9-47F4-A6A8-EA4714FB76A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041C-FEAB-4470-81D2-438074453B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FE1B-E7E9-47F4-A6A8-EA4714FB76A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041C-FEAB-4470-81D2-438074453B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FE1B-E7E9-47F4-A6A8-EA4714FB76A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041C-FEAB-4470-81D2-438074453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FE1B-E7E9-47F4-A6A8-EA4714FB76A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041C-FEAB-4470-81D2-438074453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C45FE1B-E7E9-47F4-A6A8-EA4714FB76A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BB2041C-FEAB-4470-81D2-438074453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C45FE1B-E7E9-47F4-A6A8-EA4714FB76A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BB2041C-FEAB-4470-81D2-438074453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C45FE1B-E7E9-47F4-A6A8-EA4714FB76A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BB2041C-FEAB-4470-81D2-438074453B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بسم الله الرحمن الرحیم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i="1" dirty="0" smtClean="0">
                <a:solidFill>
                  <a:srgbClr val="FF0000"/>
                </a:solidFill>
              </a:rPr>
              <a:t>یافته های فیزیکی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رنگ پریدگی و آنمی </a:t>
            </a:r>
            <a:endParaRPr lang="fa-IR" dirty="0" smtClean="0"/>
          </a:p>
          <a:p>
            <a:pPr algn="r" rtl="1"/>
            <a:r>
              <a:rPr lang="fa-IR" dirty="0" smtClean="0"/>
              <a:t> طحال بزرگ</a:t>
            </a:r>
          </a:p>
          <a:p>
            <a:pPr algn="r" rtl="1"/>
            <a:r>
              <a:rPr lang="fa-IR" dirty="0" smtClean="0"/>
              <a:t>زردی خفیف در مالاریای فالسیپاروم غیر عارضه دار دیده می شود.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3200" dirty="0"/>
              <a:t>اگر بيمار مبتلا به مالاريا به خصوص از نوع فالسيپاروم در مراحل </a:t>
            </a:r>
            <a:r>
              <a:rPr lang="fa-IR" sz="3200" dirty="0" smtClean="0"/>
              <a:t>اوليه درمان </a:t>
            </a:r>
            <a:r>
              <a:rPr lang="fa-IR" sz="3200" dirty="0"/>
              <a:t>نشود ميتواند سريعاً </a:t>
            </a:r>
            <a:r>
              <a:rPr lang="fa-IR" sz="3200" dirty="0" smtClean="0"/>
              <a:t>پيشرفت كرده </a:t>
            </a:r>
            <a:r>
              <a:rPr lang="fa-IR" sz="3200" dirty="0"/>
              <a:t>و شديد شود. </a:t>
            </a:r>
            <a:endParaRPr lang="fa-IR" sz="3200" dirty="0" smtClean="0"/>
          </a:p>
          <a:p>
            <a:pPr algn="r" rtl="1"/>
            <a:r>
              <a:rPr lang="fa-IR" sz="3200" dirty="0" smtClean="0"/>
              <a:t>گاهي اين پيشرفت </a:t>
            </a:r>
            <a:r>
              <a:rPr lang="fa-IR" sz="3200" dirty="0"/>
              <a:t>بيماري و بدحالشدن بيمار در كمتراز 24 ساعت اتفاق ميافتد.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10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Severe Malaria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 </a:t>
            </a:r>
            <a:r>
              <a:rPr lang="fa-IR" dirty="0" smtClean="0"/>
              <a:t>وجود پارازیتمی پلاسمودیوم فالسیپاروم همراه یک یا چند تظاهر زیر:</a:t>
            </a:r>
          </a:p>
          <a:p>
            <a:pPr algn="r" rtl="1"/>
            <a:r>
              <a:rPr lang="fa-IR" dirty="0" smtClean="0"/>
              <a:t>کاهش هوشیاری – </a:t>
            </a:r>
            <a:r>
              <a:rPr lang="fa-IR" dirty="0" smtClean="0"/>
              <a:t>تنگی نفس -آنمی </a:t>
            </a:r>
            <a:r>
              <a:rPr lang="fa-IR" dirty="0" smtClean="0"/>
              <a:t>شدید – نارسایی کلیوی-هموگلوبینوری –ترومبوسیتوپنی- زردی – ادم ریوی – اسیدوز </a:t>
            </a:r>
            <a:r>
              <a:rPr lang="fa-IR" dirty="0" smtClean="0"/>
              <a:t>متابولیک – </a:t>
            </a:r>
            <a:r>
              <a:rPr lang="fa-IR" dirty="0" smtClean="0"/>
              <a:t>هایپوگلیسمی – بیش از 2 تشنج در 24 ساعت – شوک </a:t>
            </a:r>
          </a:p>
          <a:p>
            <a:pPr algn="r" rtl="1"/>
            <a:r>
              <a:rPr lang="fa-IR" dirty="0" smtClean="0"/>
              <a:t>تظاهرات بالینی:رنگ پریدگی-پتشی-ایکتر-هپاتومگالی-اسپلنومگالی</a:t>
            </a:r>
          </a:p>
          <a:p>
            <a:pPr algn="r" rtl="1"/>
            <a:r>
              <a:rPr lang="fa-IR" dirty="0" smtClean="0"/>
              <a:t>معمولا 4 تا 10درصد پارازیتمی دارند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چه کسانی مستعد مالاریای شدید هستند؟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شیرخواران و کودکان زیر 5 سال</a:t>
            </a:r>
          </a:p>
          <a:p>
            <a:pPr algn="r" rtl="1"/>
            <a:r>
              <a:rPr lang="fa-IR" dirty="0" smtClean="0"/>
              <a:t>زنان باردار</a:t>
            </a:r>
          </a:p>
          <a:p>
            <a:pPr algn="r" rtl="1"/>
            <a:r>
              <a:rPr lang="fa-IR" dirty="0" smtClean="0"/>
              <a:t>مبتلایان به بیماری نقص ایمنی اکتسابی</a:t>
            </a:r>
          </a:p>
          <a:p>
            <a:pPr algn="r" rtl="1"/>
            <a:r>
              <a:rPr lang="fa-IR" dirty="0" smtClean="0"/>
              <a:t>مهاجران غیرایمن</a:t>
            </a:r>
          </a:p>
          <a:p>
            <a:pPr algn="r" rtl="1"/>
            <a:r>
              <a:rPr lang="fa-IR" dirty="0" smtClean="0"/>
              <a:t>مسافران</a:t>
            </a:r>
          </a:p>
        </p:txBody>
      </p:sp>
    </p:spTree>
    <p:extLst>
      <p:ext uri="{BB962C8B-B14F-4D97-AF65-F5344CB8AC3E}">
        <p14:creationId xmlns:p14="http://schemas.microsoft.com/office/powerpoint/2010/main" val="138861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 بیماری که با یکی از نشانه های تب  تشنج یا اختلال  هوشیاری بدون علت واضح  مراجعه کرده بود</a:t>
            </a:r>
          </a:p>
          <a:p>
            <a:pPr marL="0" indent="0" algn="r" rtl="1">
              <a:buNone/>
            </a:pPr>
            <a:r>
              <a:rPr lang="fa-IR" dirty="0" smtClean="0"/>
              <a:t>باید سابقه مسافرت – سکونت – یا اشتغال در مناطق مالاریا خیز در یکسال گذشته یا ابتلا قبلی به مالاریا در سالهای قبل  را سئوال کنیم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20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یافته های آزمایشگاهی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آنمی</a:t>
            </a:r>
          </a:p>
          <a:p>
            <a:pPr algn="r" rtl="1"/>
            <a:r>
              <a:rPr lang="fa-IR" dirty="0" smtClean="0"/>
              <a:t>ترومبوسیتوپنی</a:t>
            </a:r>
          </a:p>
          <a:p>
            <a:pPr algn="r" rtl="1"/>
            <a:r>
              <a:rPr lang="fa-IR" dirty="0" smtClean="0"/>
              <a:t>افزایش ترانس آمینازها</a:t>
            </a:r>
          </a:p>
          <a:p>
            <a:pPr algn="r" rtl="1"/>
            <a:r>
              <a:rPr lang="fa-IR" dirty="0" smtClean="0"/>
              <a:t>افزایش</a:t>
            </a:r>
            <a:r>
              <a:rPr lang="en-US" dirty="0" smtClean="0"/>
              <a:t>BUN </a:t>
            </a:r>
            <a:r>
              <a:rPr lang="fa-IR" dirty="0" smtClean="0"/>
              <a:t> و </a:t>
            </a:r>
            <a:r>
              <a:rPr lang="en-US" dirty="0" smtClean="0"/>
              <a:t>Cr</a:t>
            </a:r>
            <a:r>
              <a:rPr lang="fa-IR" dirty="0" smtClean="0"/>
              <a:t> خون </a:t>
            </a:r>
          </a:p>
          <a:p>
            <a:pPr algn="r" rtl="1"/>
            <a:r>
              <a:rPr lang="fa-IR" dirty="0" smtClean="0"/>
              <a:t>کوآگولوپاتی خفیف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Cerebral Malaria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آنسفالوپاتی که با کاهش سطح هوشیاری دلیریوم و تشنج همراه است.نشانه نرولوژیک فوکال نامعمول است</a:t>
            </a:r>
          </a:p>
          <a:p>
            <a:pPr algn="r" rtl="1"/>
            <a:r>
              <a:rPr lang="fa-IR" dirty="0" smtClean="0"/>
              <a:t>شروع </a:t>
            </a:r>
            <a:r>
              <a:rPr lang="fa-IR" dirty="0" smtClean="0"/>
              <a:t>تدریجی یا ناگهانی است </a:t>
            </a:r>
          </a:p>
          <a:p>
            <a:pPr marL="0" indent="0" algn="r" rtl="1">
              <a:buNone/>
            </a:pPr>
            <a:endParaRPr lang="fa-IR" dirty="0" smtClean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/>
              <a:t>ریسک فاکتورهای مالاریای مغزی:</a:t>
            </a:r>
          </a:p>
          <a:p>
            <a:pPr marL="0" indent="0" algn="r" rtl="1">
              <a:buNone/>
            </a:pPr>
            <a:r>
              <a:rPr lang="fa-IR" dirty="0" smtClean="0"/>
              <a:t>سن – سابقه اسپلنکتومی – بارداری – سوء </a:t>
            </a:r>
            <a:r>
              <a:rPr lang="fa-IR" dirty="0" smtClean="0"/>
              <a:t>تغذیه</a:t>
            </a: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2755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i="1" dirty="0" smtClean="0">
                <a:solidFill>
                  <a:srgbClr val="FF0000"/>
                </a:solidFill>
              </a:rPr>
              <a:t>هایپوگلیسمی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از عوارض شایع مالاریای  </a:t>
            </a:r>
            <a:r>
              <a:rPr lang="en-US" dirty="0" smtClean="0"/>
              <a:t>Severe</a:t>
            </a:r>
            <a:r>
              <a:rPr lang="fa-IR" dirty="0" smtClean="0"/>
              <a:t> است که در بیماران </a:t>
            </a:r>
            <a:r>
              <a:rPr lang="en-US" dirty="0" smtClean="0"/>
              <a:t>Poor Prognosis</a:t>
            </a:r>
            <a:r>
              <a:rPr lang="fa-IR" dirty="0" smtClean="0"/>
              <a:t> اتفاق می افتد.</a:t>
            </a:r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r>
              <a:rPr lang="fa-IR" dirty="0" smtClean="0"/>
              <a:t>افتراق علایم تاکیکاردی –تعریق-وعلایم نرولوژیک از علایم سیستمیک بیماری سخت است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i="1" dirty="0" smtClean="0">
                <a:solidFill>
                  <a:srgbClr val="FF0000"/>
                </a:solidFill>
              </a:rPr>
              <a:t>نارسایی کلیوی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 بیماران با فالسیپاروم </a:t>
            </a:r>
            <a:r>
              <a:rPr lang="en-US" dirty="0" smtClean="0"/>
              <a:t>Severe</a:t>
            </a:r>
            <a:r>
              <a:rPr lang="fa-IR" dirty="0" smtClean="0"/>
              <a:t> شایع است.</a:t>
            </a:r>
          </a:p>
          <a:p>
            <a:pPr marL="0" indent="0" algn="r" rtl="1">
              <a:buNone/>
            </a:pPr>
            <a:endParaRPr lang="fa-IR" dirty="0" smtClean="0"/>
          </a:p>
          <a:p>
            <a:pPr algn="r" rtl="1"/>
            <a:r>
              <a:rPr lang="en-US" dirty="0" smtClean="0"/>
              <a:t>AKI</a:t>
            </a:r>
            <a:r>
              <a:rPr lang="fa-IR" dirty="0" smtClean="0"/>
              <a:t> در بچه های مبتلا به مالاریای </a:t>
            </a:r>
            <a:r>
              <a:rPr lang="en-US" dirty="0" smtClean="0"/>
              <a:t>Severe</a:t>
            </a:r>
            <a:r>
              <a:rPr lang="fa-IR" dirty="0" smtClean="0"/>
              <a:t> تا 59 درصد دیده می شود و در این بیماران با افزایش خطر مورتالیتی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مواجه می باشد.</a:t>
            </a:r>
          </a:p>
          <a:p>
            <a:pPr algn="r" rtl="1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بدنبال همولیز داخل عروقی هموگلوبینوری شدید در بیماران دیده می شود 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i="1" dirty="0" smtClean="0">
                <a:solidFill>
                  <a:srgbClr val="FF0000"/>
                </a:solidFill>
              </a:rPr>
              <a:t>اختلالات خونی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آنمی معمولا در بیماران مبتلا به مالاریا ی                </a:t>
            </a:r>
            <a:r>
              <a:rPr lang="en-US" dirty="0" smtClean="0"/>
              <a:t>Mild To </a:t>
            </a:r>
            <a:r>
              <a:rPr lang="en-US" dirty="0" err="1" smtClean="0"/>
              <a:t>Modarate</a:t>
            </a:r>
            <a:r>
              <a:rPr lang="fa-IR" dirty="0" smtClean="0"/>
              <a:t> دیده می شود.</a:t>
            </a:r>
          </a:p>
          <a:p>
            <a:pPr marL="0" indent="0"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ولی در مالاریای فالسیپاروم آنمی شدید وجود دارد.</a:t>
            </a:r>
          </a:p>
          <a:p>
            <a:pPr marL="0" indent="0"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در مالاریای </a:t>
            </a:r>
            <a:r>
              <a:rPr lang="en-US" dirty="0" err="1" smtClean="0"/>
              <a:t>P.vivax</a:t>
            </a:r>
            <a:r>
              <a:rPr lang="fa-IR" dirty="0" smtClean="0"/>
              <a:t> کاهش پلاکت دارد.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b="1" i="1" dirty="0" smtClean="0">
                <a:solidFill>
                  <a:srgbClr val="FF0000"/>
                </a:solidFill>
              </a:rPr>
              <a:t>مالاریا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6765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17588"/>
            <a:ext cx="28289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7962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114800"/>
            <a:ext cx="24257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5999" y="2967335"/>
            <a:ext cx="6257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/>
              <a:t>دکتر مهدی حسنی آزاد                          </a:t>
            </a:r>
          </a:p>
          <a:p>
            <a:r>
              <a:rPr lang="fa-IR" dirty="0"/>
              <a:t>دانشیار دانشگاه                            </a:t>
            </a:r>
          </a:p>
          <a:p>
            <a:r>
              <a:rPr lang="fa-IR" dirty="0"/>
              <a:t>عضو مرکز تحقیقات عفونی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i="1" dirty="0" smtClean="0">
                <a:solidFill>
                  <a:srgbClr val="FF0000"/>
                </a:solidFill>
              </a:rPr>
              <a:t>اختلالات کبدی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Jaundice</a:t>
            </a:r>
            <a:r>
              <a:rPr lang="fa-IR" dirty="0" smtClean="0"/>
              <a:t> خفیف به دنبال همولیز در مالاریا شایع است .</a:t>
            </a:r>
          </a:p>
          <a:p>
            <a:pPr marL="0" indent="0"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در مالاریای فالسیپاروم آسیب کبدی و کلستاز همراه همولیز باعث </a:t>
            </a:r>
            <a:r>
              <a:rPr lang="en-US" dirty="0" smtClean="0"/>
              <a:t>Severe Jaundice</a:t>
            </a:r>
            <a:r>
              <a:rPr lang="fa-IR" dirty="0" smtClean="0"/>
              <a:t> می شود.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aha mobile\IMG_20160729_121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484" y="609599"/>
            <a:ext cx="3851031" cy="570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Malaria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33" y="2119313"/>
            <a:ext cx="540969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57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i="1" dirty="0" smtClean="0">
                <a:solidFill>
                  <a:srgbClr val="FF0000"/>
                </a:solidFill>
              </a:rPr>
              <a:t>دوره کمون بیماری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معمولا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10</a:t>
            </a:r>
            <a:r>
              <a:rPr lang="fa-IR" dirty="0" smtClean="0">
                <a:cs typeface="B Nazanin" panose="00000400000000000000" pitchFamily="2" charset="-78"/>
              </a:rPr>
              <a:t> تا 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15</a:t>
            </a:r>
            <a:r>
              <a:rPr lang="fa-IR" dirty="0" smtClean="0">
                <a:cs typeface="B Nazanin" panose="00000400000000000000" pitchFamily="2" charset="-78"/>
              </a:rPr>
              <a:t> روز بعد از گزش پشه علامت بروز می کند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بعضی افراد ممکن است ظرف 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7</a:t>
            </a:r>
            <a:r>
              <a:rPr lang="fa-IR" dirty="0" smtClean="0">
                <a:cs typeface="B Nazanin" panose="00000400000000000000" pitchFamily="2" charset="-78"/>
              </a:rPr>
              <a:t> روز علامت دار شوند.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بیشتر موارد عفونت بدنبال پلاسمودیوم فالسیپاروم بعد از 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7تا 14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علامت دار می شوند.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موارد </a:t>
            </a:r>
            <a:r>
              <a:rPr lang="en-US" dirty="0" err="1" smtClean="0">
                <a:cs typeface="B Nazanin" panose="00000400000000000000" pitchFamily="2" charset="-78"/>
              </a:rPr>
              <a:t>p.vivax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and </a:t>
            </a:r>
            <a:r>
              <a:rPr lang="en-US" dirty="0" err="1" smtClean="0">
                <a:cs typeface="B Nazanin" panose="00000400000000000000" pitchFamily="2" charset="-78"/>
              </a:rPr>
              <a:t>p.ovale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کمون معمولا 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دو هفته </a:t>
            </a:r>
            <a:r>
              <a:rPr lang="fa-IR" dirty="0" smtClean="0">
                <a:cs typeface="B Nazanin" panose="00000400000000000000" pitchFamily="2" charset="-78"/>
              </a:rPr>
              <a:t>طول میکشد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 در </a:t>
            </a:r>
            <a:r>
              <a:rPr lang="en-US" dirty="0" smtClean="0">
                <a:cs typeface="B Nazanin" panose="00000400000000000000" pitchFamily="2" charset="-78"/>
              </a:rPr>
              <a:t>p. </a:t>
            </a:r>
            <a:r>
              <a:rPr lang="en-US" dirty="0" err="1" smtClean="0">
                <a:cs typeface="B Nazanin" panose="00000400000000000000" pitchFamily="2" charset="-78"/>
              </a:rPr>
              <a:t>malariae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کمون 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18</a:t>
            </a:r>
            <a:r>
              <a:rPr lang="fa-IR" dirty="0" smtClean="0">
                <a:cs typeface="B Nazanin" panose="00000400000000000000" pitchFamily="2" charset="-78"/>
              </a:rPr>
              <a:t> روز طول میکشد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71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r>
              <a:rPr lang="fa-IR" sz="5300" b="1" i="1" dirty="0" smtClean="0">
                <a:solidFill>
                  <a:srgbClr val="FF0000"/>
                </a:solidFill>
              </a:rPr>
              <a:t>تظاهرات </a:t>
            </a:r>
            <a:r>
              <a:rPr lang="fa-IR" sz="5300" b="1" i="1" dirty="0">
                <a:solidFill>
                  <a:srgbClr val="FF0000"/>
                </a:solidFill>
              </a:rPr>
              <a:t>بالینی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/>
          </a:p>
          <a:p>
            <a:pPr algn="r" rtl="1"/>
            <a:r>
              <a:rPr lang="en-US" b="1" i="1" dirty="0" smtClean="0"/>
              <a:t>Unc</a:t>
            </a:r>
            <a:r>
              <a:rPr lang="en-US" b="1" i="1" dirty="0"/>
              <a:t>o</a:t>
            </a:r>
            <a:r>
              <a:rPr lang="en-US" b="1" i="1" dirty="0" smtClean="0"/>
              <a:t>mplicated  Malaria</a:t>
            </a:r>
            <a:endParaRPr lang="fa-IR" b="1" i="1" dirty="0" smtClean="0"/>
          </a:p>
          <a:p>
            <a:pPr marL="0" indent="0" algn="r" rtl="1">
              <a:buNone/>
            </a:pPr>
            <a:r>
              <a:rPr lang="fa-IR" dirty="0" smtClean="0"/>
              <a:t>در مواردی که شواهدی به نفع </a:t>
            </a:r>
            <a:r>
              <a:rPr lang="en-US" dirty="0" smtClean="0"/>
              <a:t>severe malaria</a:t>
            </a:r>
            <a:r>
              <a:rPr lang="fa-IR" dirty="0" smtClean="0"/>
              <a:t> نیست</a:t>
            </a:r>
            <a:endParaRPr lang="en-US" dirty="0" smtClean="0"/>
          </a:p>
          <a:p>
            <a:pPr algn="r" rtl="1"/>
            <a:endParaRPr lang="en-US" dirty="0"/>
          </a:p>
          <a:p>
            <a:pPr algn="r" rtl="1"/>
            <a:r>
              <a:rPr lang="fa-IR" dirty="0" smtClean="0"/>
              <a:t>در مناطق اندمیک در هر بیمار تب دار باید به فکر مالاریا بود.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i="1" dirty="0" smtClean="0">
                <a:solidFill>
                  <a:srgbClr val="FF0000"/>
                </a:solidFill>
              </a:rPr>
              <a:t>علائم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sz="4400" dirty="0" smtClean="0">
                <a:cs typeface="B Nazanin" panose="00000400000000000000" pitchFamily="2" charset="-78"/>
              </a:rPr>
              <a:t>شایعترین علایم مالاریا :</a:t>
            </a:r>
          </a:p>
          <a:p>
            <a:pPr marL="0" indent="0" algn="r" rtl="1">
              <a:buNone/>
            </a:pPr>
            <a:r>
              <a:rPr lang="fa-IR" sz="4400" dirty="0" smtClean="0">
                <a:cs typeface="B Nazanin" panose="00000400000000000000" pitchFamily="2" charset="-78"/>
              </a:rPr>
              <a:t>           </a:t>
            </a:r>
            <a:r>
              <a:rPr lang="fa-IR" sz="5200" b="1" i="1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تب  سردرد  لرز</a:t>
            </a:r>
          </a:p>
          <a:p>
            <a:pPr algn="r" rtl="1"/>
            <a:r>
              <a:rPr lang="fa-IR" sz="3500" dirty="0" smtClean="0">
                <a:cs typeface="B Nazanin" panose="00000400000000000000" pitchFamily="2" charset="-78"/>
              </a:rPr>
              <a:t>تاکیکاردی  - تاکی </a:t>
            </a:r>
            <a:r>
              <a:rPr lang="fa-IR" sz="3500" dirty="0" smtClean="0">
                <a:cs typeface="B Nazanin" panose="00000400000000000000" pitchFamily="2" charset="-78"/>
              </a:rPr>
              <a:t>پنه </a:t>
            </a:r>
            <a:r>
              <a:rPr lang="fa-IR" sz="3500" dirty="0" smtClean="0">
                <a:cs typeface="B Nazanin" panose="00000400000000000000" pitchFamily="2" charset="-78"/>
              </a:rPr>
              <a:t>–خستگی</a:t>
            </a:r>
            <a:r>
              <a:rPr lang="en-US" sz="3500" dirty="0" smtClean="0">
                <a:cs typeface="B Nazanin" panose="00000400000000000000" pitchFamily="2" charset="-78"/>
              </a:rPr>
              <a:t> </a:t>
            </a:r>
            <a:r>
              <a:rPr lang="fa-IR" sz="3500" dirty="0" smtClean="0">
                <a:cs typeface="B Nazanin" panose="00000400000000000000" pitchFamily="2" charset="-78"/>
              </a:rPr>
              <a:t>– </a:t>
            </a:r>
            <a:r>
              <a:rPr lang="fa-IR" sz="3500" dirty="0" smtClean="0">
                <a:cs typeface="B Nazanin" panose="00000400000000000000" pitchFamily="2" charset="-78"/>
              </a:rPr>
              <a:t>تعر</a:t>
            </a:r>
            <a:r>
              <a:rPr lang="fa-IR" sz="3500" dirty="0">
                <a:cs typeface="B Nazanin" panose="00000400000000000000" pitchFamily="2" charset="-78"/>
              </a:rPr>
              <a:t>ی</a:t>
            </a:r>
            <a:r>
              <a:rPr lang="fa-IR" sz="3500" dirty="0" smtClean="0">
                <a:cs typeface="B Nazanin" panose="00000400000000000000" pitchFamily="2" charset="-78"/>
              </a:rPr>
              <a:t>ق – </a:t>
            </a:r>
            <a:r>
              <a:rPr lang="fa-IR" sz="3500" dirty="0" smtClean="0">
                <a:cs typeface="B Nazanin" panose="00000400000000000000" pitchFamily="2" charset="-78"/>
              </a:rPr>
              <a:t>     سرفه –    </a:t>
            </a:r>
            <a:r>
              <a:rPr lang="fa-IR" sz="3500" dirty="0" smtClean="0">
                <a:cs typeface="B Nazanin" panose="00000400000000000000" pitchFamily="2" charset="-78"/>
              </a:rPr>
              <a:t>بی اشتهایی - تهوع – </a:t>
            </a:r>
            <a:r>
              <a:rPr lang="fa-IR" sz="3500" dirty="0" smtClean="0">
                <a:cs typeface="B Nazanin" panose="00000400000000000000" pitchFamily="2" charset="-78"/>
              </a:rPr>
              <a:t>     استفراغ –    </a:t>
            </a:r>
            <a:r>
              <a:rPr lang="fa-IR" sz="3500" dirty="0" smtClean="0">
                <a:cs typeface="B Nazanin" panose="00000400000000000000" pitchFamily="2" charset="-78"/>
              </a:rPr>
              <a:t>درد شکم – اسهال </a:t>
            </a:r>
            <a:r>
              <a:rPr lang="fa-IR" sz="3500" dirty="0" smtClean="0">
                <a:cs typeface="B Nazanin" panose="00000400000000000000" pitchFamily="2" charset="-78"/>
              </a:rPr>
              <a:t>-     </a:t>
            </a:r>
            <a:r>
              <a:rPr lang="fa-IR" sz="3500" dirty="0" smtClean="0">
                <a:cs typeface="B Nazanin" panose="00000400000000000000" pitchFamily="2" charset="-78"/>
              </a:rPr>
              <a:t>آرترالژی </a:t>
            </a:r>
            <a:r>
              <a:rPr lang="fa-IR" sz="3500" dirty="0" smtClean="0">
                <a:cs typeface="B Nazanin" panose="00000400000000000000" pitchFamily="2" charset="-78"/>
              </a:rPr>
              <a:t>      میالژی</a:t>
            </a:r>
            <a:endParaRPr lang="fa-IR" sz="35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i="1" dirty="0" smtClean="0">
                <a:solidFill>
                  <a:srgbClr val="FF0000"/>
                </a:solidFill>
              </a:rPr>
              <a:t>تب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حملات تب درابتدای بیماری در فاصله های نامنظم بروز می کند.</a:t>
            </a:r>
          </a:p>
          <a:p>
            <a:pPr marL="0" indent="0"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گاهی تا 40 درجه و همراه با تاکیکاردی و دلیریوم </a:t>
            </a:r>
          </a:p>
          <a:p>
            <a:pPr marL="0" indent="0"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در بچه ها تب و تشنج نیز دیده می شود.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در آغاز بيماري مالاريا، </a:t>
            </a:r>
            <a:r>
              <a:rPr lang="fa-IR" dirty="0" smtClean="0"/>
              <a:t>نشانه هـاي </a:t>
            </a:r>
            <a:r>
              <a:rPr lang="fa-IR" dirty="0"/>
              <a:t>مقـدماتي نظيـر خـستگي، احـساس درد در عضلات، سردرد، تهوع و استفراغ، لرزهاي خفيف و درد ناحيه كمر ممكن اسـت وجود داشته باشد و دماي بدن به 38 تا 39درجه سانتيگراد برسد. نـشانههـاي اوليه مالاريا غير اختصاصي است و با بسياري از بيمـاريهـاي عفـوني و تـبدار ويروسي و باكتريايي اشتباه ميشود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/>
              <a:t> </a:t>
            </a:r>
            <a:r>
              <a:rPr lang="fa-IR" dirty="0"/>
              <a:t>از ويژگيهاي مالاريا، حملات بيماري (نوبه يا پاروكسيـسم) اسـت كـه </a:t>
            </a:r>
            <a:r>
              <a:rPr lang="fa-IR" dirty="0" smtClean="0"/>
              <a:t>سـه مرحله </a:t>
            </a:r>
            <a:r>
              <a:rPr lang="fa-IR" dirty="0"/>
              <a:t>لرز، تب و تعريق دارد. در مجموع يك حمله مالاريا 6 تا 10 ساعت </a:t>
            </a:r>
            <a:r>
              <a:rPr lang="fa-IR" dirty="0" smtClean="0"/>
              <a:t>طول ميكشد.</a:t>
            </a:r>
          </a:p>
          <a:p>
            <a:pPr marL="0" indent="0" algn="r" rtl="1">
              <a:buNone/>
            </a:pPr>
            <a:r>
              <a:rPr lang="fa-IR" dirty="0" smtClean="0"/>
              <a:t> </a:t>
            </a:r>
            <a:r>
              <a:rPr lang="fa-IR" dirty="0"/>
              <a:t>بايد توجه داشت كـه در اغلـب بيمـاران حمـلات كلاسـيك مالاريـا </a:t>
            </a:r>
            <a:r>
              <a:rPr lang="fa-IR" dirty="0" smtClean="0"/>
              <a:t>و چرخه هاي </a:t>
            </a:r>
            <a:r>
              <a:rPr lang="fa-IR" dirty="0"/>
              <a:t>منظم تب و لرز به ويژه در روزهاي ابتدايي مشاهده نميشود و </a:t>
            </a:r>
            <a:r>
              <a:rPr lang="fa-IR" dirty="0" smtClean="0"/>
              <a:t>نبايد تشخيص </a:t>
            </a:r>
            <a:r>
              <a:rPr lang="fa-IR" dirty="0"/>
              <a:t>مالاريا رد شود.</a:t>
            </a:r>
            <a:endParaRPr lang="en-US" sz="48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4130</TotalTime>
  <Words>670</Words>
  <Application>Microsoft Office PowerPoint</Application>
  <PresentationFormat>On-screen Show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Pushpin</vt:lpstr>
      <vt:lpstr>بسم الله الرحمن الرحیم</vt:lpstr>
      <vt:lpstr>مالاریا</vt:lpstr>
      <vt:lpstr>Malaria</vt:lpstr>
      <vt:lpstr>دوره کمون بیماری</vt:lpstr>
      <vt:lpstr> تظاهرات بالینی </vt:lpstr>
      <vt:lpstr>علائم </vt:lpstr>
      <vt:lpstr>تب</vt:lpstr>
      <vt:lpstr>PowerPoint Presentation</vt:lpstr>
      <vt:lpstr>PowerPoint Presentation</vt:lpstr>
      <vt:lpstr>یافته های فیزیکی</vt:lpstr>
      <vt:lpstr>PowerPoint Presentation</vt:lpstr>
      <vt:lpstr>Severe Malaria</vt:lpstr>
      <vt:lpstr>چه کسانی مستعد مالاریای شدید هستند؟</vt:lpstr>
      <vt:lpstr>PowerPoint Presentation</vt:lpstr>
      <vt:lpstr>یافته های آزمایشگاهی</vt:lpstr>
      <vt:lpstr>Cerebral Malaria</vt:lpstr>
      <vt:lpstr>هایپوگلیسمی</vt:lpstr>
      <vt:lpstr>نارسایی کلیوی</vt:lpstr>
      <vt:lpstr>اختلالات خونی</vt:lpstr>
      <vt:lpstr>اختلالات کبدی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dr.hasaniazad</dc:creator>
  <cp:lastModifiedBy>dr.hasaniazad</cp:lastModifiedBy>
  <cp:revision>54</cp:revision>
  <dcterms:created xsi:type="dcterms:W3CDTF">2022-10-19T06:18:13Z</dcterms:created>
  <dcterms:modified xsi:type="dcterms:W3CDTF">2023-10-20T16:16:45Z</dcterms:modified>
</cp:coreProperties>
</file>